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70" r:id="rId2"/>
    <p:sldId id="276" r:id="rId3"/>
    <p:sldId id="279" r:id="rId4"/>
    <p:sldId id="280" r:id="rId5"/>
    <p:sldId id="256" r:id="rId6"/>
    <p:sldId id="257" r:id="rId7"/>
    <p:sldId id="290" r:id="rId8"/>
    <p:sldId id="259" r:id="rId9"/>
    <p:sldId id="282" r:id="rId10"/>
    <p:sldId id="291" r:id="rId11"/>
    <p:sldId id="263" r:id="rId12"/>
    <p:sldId id="292" r:id="rId13"/>
    <p:sldId id="261" r:id="rId14"/>
    <p:sldId id="283" r:id="rId15"/>
    <p:sldId id="285" r:id="rId16"/>
    <p:sldId id="284" r:id="rId17"/>
    <p:sldId id="286" r:id="rId18"/>
    <p:sldId id="287" r:id="rId19"/>
    <p:sldId id="293" r:id="rId20"/>
    <p:sldId id="288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F9357CC-B40C-45DF-8E55-5000176279D7}">
          <p14:sldIdLst>
            <p14:sldId id="270"/>
            <p14:sldId id="276"/>
            <p14:sldId id="279"/>
            <p14:sldId id="280"/>
            <p14:sldId id="256"/>
            <p14:sldId id="257"/>
            <p14:sldId id="290"/>
            <p14:sldId id="259"/>
            <p14:sldId id="282"/>
            <p14:sldId id="291"/>
            <p14:sldId id="263"/>
            <p14:sldId id="292"/>
            <p14:sldId id="261"/>
            <p14:sldId id="283"/>
            <p14:sldId id="285"/>
            <p14:sldId id="284"/>
            <p14:sldId id="286"/>
            <p14:sldId id="287"/>
            <p14:sldId id="293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904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bXwyJibTXZ3JxsLzome7HFRwi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 snapToGrid="0">
      <p:cViewPr varScale="1">
        <p:scale>
          <a:sx n="108" d="100"/>
          <a:sy n="108" d="100"/>
        </p:scale>
        <p:origin x="1302" y="96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4776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898e158f9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898e158f9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191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596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0241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275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344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898e158f9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898e158f9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28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7644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986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98e158f9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98e158f9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59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01F1E"/>
              </a:buClr>
              <a:buSzPts val="3200"/>
              <a:buNone/>
              <a:defRPr>
                <a:solidFill>
                  <a:srgbClr val="201F1E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Char char="•"/>
              <a:defRPr sz="2800">
                <a:solidFill>
                  <a:srgbClr val="528DC7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Char char="•"/>
              <a:defRPr sz="2800">
                <a:solidFill>
                  <a:srgbClr val="528DC7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682625"/>
            <a:ext cx="9144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7278" y="6126175"/>
            <a:ext cx="1200522" cy="6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525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F6852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28DC7"/>
              </a:buClr>
              <a:buSzPts val="3200"/>
              <a:buFont typeface="Open Sans"/>
              <a:buChar char="•"/>
              <a:defRPr sz="3200" b="1" i="0" u="none" strike="noStrike" cap="none">
                <a:solidFill>
                  <a:srgbClr val="528DC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682625"/>
            <a:ext cx="9144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67278" y="6126175"/>
            <a:ext cx="1200522" cy="673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treasury.gov/system/files/136/PPP--Loan-Forgiveness-Application-Instructions--Form3508EZ-1192021.pdf" TargetMode="External"/><Relationship Id="rId3" Type="http://schemas.openxmlformats.org/officeDocument/2006/relationships/hyperlink" Target="https://home.treasury.gov/system/files/136/Interim-Final-Rule-Paycheck-Protection-Program-as-Amended-by-Economic-Aid-Act.pdf" TargetMode="External"/><Relationship Id="rId7" Type="http://schemas.openxmlformats.org/officeDocument/2006/relationships/hyperlink" Target="https://home.treasury.gov/system/files/136/PPP--Loan-Forgiveness-Application-and-Instructions--Form-3508-1192021.pdf" TargetMode="External"/><Relationship Id="rId2" Type="http://schemas.openxmlformats.org/officeDocument/2006/relationships/hyperlink" Target="https://home.treasury.gov/policy-issues/cares/assistance-for-small-busines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me.treasury.gov/system/files/136/PPP-Second-Draw-Borrower-Application-Form.pdf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home.treasury.gov/system/files/136/PPP-Borrower-Application-Form.pdf" TargetMode="External"/><Relationship Id="rId10" Type="http://schemas.openxmlformats.org/officeDocument/2006/relationships/hyperlink" Target="https://www.sba.gov/document/sop-50-10-lender-development-company-loan-programs-0" TargetMode="External"/><Relationship Id="rId4" Type="http://schemas.openxmlformats.org/officeDocument/2006/relationships/hyperlink" Target="https://home.treasury.gov/system/files/136/Interim-Final-Rule-Paycheck-Protection-Program-Second-Draw-Loans.pdf" TargetMode="External"/><Relationship Id="rId9" Type="http://schemas.openxmlformats.org/officeDocument/2006/relationships/hyperlink" Target="https://home.treasury.gov/system/files/136/PPP--Loan-Forgiveness-Application-Instructions--Form-3508S-119202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mjb@riw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bag@riw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bispham@cambridgesaving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898e158f9a_0_24"/>
          <p:cNvSpPr txBox="1">
            <a:spLocks noGrp="1"/>
          </p:cNvSpPr>
          <p:nvPr>
            <p:ph type="title"/>
          </p:nvPr>
        </p:nvSpPr>
        <p:spPr>
          <a:xfrm>
            <a:off x="457200" y="95845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COVID-19 Relief Bill &amp; Round Two of PPP Loans</a:t>
            </a:r>
          </a:p>
        </p:txBody>
      </p:sp>
      <p:sp>
        <p:nvSpPr>
          <p:cNvPr id="36" name="Google Shape;36;g898e158f9a_0_24"/>
          <p:cNvSpPr txBox="1">
            <a:spLocks noGrp="1"/>
          </p:cNvSpPr>
          <p:nvPr>
            <p:ph type="body" idx="1"/>
          </p:nvPr>
        </p:nvSpPr>
        <p:spPr>
          <a:xfrm>
            <a:off x="457200" y="2496709"/>
            <a:ext cx="8229600" cy="31794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March 1, 2021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3:00 PM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Ruberto, Israel &amp; Weiner, P.C.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Cambridge Savings Bank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78EF34-C93F-4664-91A8-FC7FE1AB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5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48574" y="67822"/>
            <a:ext cx="8229600" cy="11900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 Draw Program Cont.</a:t>
            </a:r>
            <a:endParaRPr dirty="0"/>
          </a:p>
        </p:txBody>
      </p:sp>
      <p:sp>
        <p:nvSpPr>
          <p:cNvPr id="6" name="Google Shape;42;g898e158f9a_0_18"/>
          <p:cNvSpPr txBox="1">
            <a:spLocks noGrp="1"/>
          </p:cNvSpPr>
          <p:nvPr>
            <p:ph type="body" idx="1"/>
          </p:nvPr>
        </p:nvSpPr>
        <p:spPr>
          <a:xfrm>
            <a:off x="457200" y="1088755"/>
            <a:ext cx="8238226" cy="45823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None/>
              <a:tabLst/>
              <a:defRPr/>
            </a:pP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Loan Increases and Disbursements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New Calculations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2000" b="0" dirty="0">
                <a:solidFill>
                  <a:srgbClr val="528DC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Seasonal Employers and Farmers/Ranchers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One-Time Additional Disbursements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Partner Compensation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Seasonal Employer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Reapplication &amp; Request for Increases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Borrower that previously 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returned all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PPP loan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Borrower that previously 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returned part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PPP loan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Borrower that 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not accept full amount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PPP loan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946E40-6B74-4EDB-8805-299185A1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95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BBA644-72ED-4B64-91AF-58C50478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664" y="975627"/>
            <a:ext cx="3970482" cy="4615861"/>
          </a:xfrm>
          <a:prstGeom prst="rect">
            <a:avLst/>
          </a:prstGeom>
        </p:spPr>
      </p:pic>
      <p:sp>
        <p:nvSpPr>
          <p:cNvPr id="5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 Draw Application</a:t>
            </a:r>
            <a:endParaRPr dirty="0"/>
          </a:p>
        </p:txBody>
      </p:sp>
      <p:sp>
        <p:nvSpPr>
          <p:cNvPr id="6" name="Google Shape;42;g898e158f9a_0_1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262582" cy="4448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 dirty="0"/>
              <a:t>SBA Form 2483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0" dirty="0"/>
              <a:t>Rev. PPP Loan Application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0" dirty="0"/>
              <a:t>Selectable Applicant Size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0" dirty="0"/>
              <a:t>Expands permitted expenses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0" dirty="0"/>
              <a:t>Incorporates demographics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0" dirty="0"/>
              <a:t>Adds franchise question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0" dirty="0"/>
              <a:t>Adds new certifications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A924EA-A7E6-4DFF-9272-0D75B52A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10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 Draw Application Cont.</a:t>
            </a:r>
            <a:endParaRPr dirty="0"/>
          </a:p>
        </p:txBody>
      </p:sp>
      <p:sp>
        <p:nvSpPr>
          <p:cNvPr id="7" name="Google Shape;43;g898e158f9a_0_18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229600" cy="44571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New Certifications</a:t>
            </a:r>
            <a:endParaRPr lang="en-US" sz="3000" b="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30188" indent="-230188"/>
            <a:r>
              <a:rPr lang="en-US" sz="22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Applicant has not and will not receive another loan under the PPP (excluding Second Draw Loan)</a:t>
            </a:r>
          </a:p>
          <a:p>
            <a:pPr marL="230188" indent="-230188"/>
            <a:r>
              <a:rPr lang="en-US" sz="22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Applicant has not and will not receive a Shuttered Venue Operator grant</a:t>
            </a:r>
          </a:p>
          <a:p>
            <a:pPr marL="230188" indent="-230188"/>
            <a:r>
              <a:rPr lang="en-US" sz="22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POTUS, VPOTUS, the head of an Executive department, or Congress member (or spouse), does not directly or indirectly hold a controlling interest in the Applicant</a:t>
            </a:r>
          </a:p>
          <a:p>
            <a:pPr marL="230188" indent="-230188"/>
            <a:r>
              <a:rPr lang="en-US" sz="22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Applicant is not an issuer of securities listed on a national securities exchange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A924EA-A7E6-4DFF-9272-0D75B52A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2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Second Draw Loan Program</a:t>
            </a:r>
            <a:endParaRPr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EBF732-DA5E-4DA8-8A24-80387C0B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42;g898e158f9a_0_18">
            <a:extLst>
              <a:ext uri="{FF2B5EF4-FFF2-40B4-BE49-F238E27FC236}">
                <a16:creationId xmlns:a16="http://schemas.microsoft.com/office/drawing/2014/main" id="{31F9784D-5AB7-493B-ACE7-4403E8938C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0909" y="914400"/>
            <a:ext cx="4264891" cy="46770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u="sng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Eligibility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7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Small businesses having previously received a PPP loan; and 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7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Has used all loan proceeds from first PPP Loan (or will use before Second Draw loan funds); and 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7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Employs 300 or Less Employees (subject to NAICS 72 exception); and</a:t>
            </a:r>
            <a:endParaRPr lang="en-US" sz="1700" b="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 algn="just">
              <a:spcBef>
                <a:spcPts val="0"/>
              </a:spcBef>
            </a:pPr>
            <a:r>
              <a:rPr lang="en-US" sz="17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Demonstrate</a:t>
            </a:r>
            <a:r>
              <a:rPr lang="en-US" sz="17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at least a 25% reduction in gross receipts for any quarter of 2020 compared to the same quarter 2019 (or 25% reduction in annual receipts for 2020 compared to 2019, so long as borrower is in business </a:t>
            </a:r>
            <a:r>
              <a:rPr lang="en-US" sz="17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 all quarters of 2019)</a:t>
            </a:r>
            <a:endParaRPr lang="en-US" sz="1700" b="0" dirty="0">
              <a:effectLst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3" name="Google Shape;43;g898e158f9a_0_18">
            <a:extLst>
              <a:ext uri="{FF2B5EF4-FFF2-40B4-BE49-F238E27FC236}">
                <a16:creationId xmlns:a16="http://schemas.microsoft.com/office/drawing/2014/main" id="{A14768C7-AD4B-4146-B724-BB060547DF8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648199" y="914400"/>
            <a:ext cx="4172527" cy="46857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u="sng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Ineligible Applicants</a:t>
            </a:r>
            <a:endParaRPr lang="en-US" b="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Entity ineligible </a:t>
            </a: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for First Draw Loan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Political and Lobbying Entities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Entities tied to China / Hong Kong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Entity required to register under the Foreign Agent Registration Act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Shuttered Venue Operator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Entities controlled by POTUS, VP, cabinet secretary, or any member of congress (or spouses)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Issuer of securities listed on a national securities exchange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Entities having already received a Second Draw Loan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Permanently closed entity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endParaRPr lang="en-US" sz="1800" b="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4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Second Draw Program Cont.</a:t>
            </a:r>
            <a:endParaRPr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EBF732-DA5E-4DA8-8A24-80387C0B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42;g898e158f9a_0_18">
            <a:extLst>
              <a:ext uri="{FF2B5EF4-FFF2-40B4-BE49-F238E27FC236}">
                <a16:creationId xmlns:a16="http://schemas.microsoft.com/office/drawing/2014/main" id="{E8F6C979-931E-4E52-B630-8A2C48A9C9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905164"/>
            <a:ext cx="8238226" cy="4765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None/>
              <a:tabLst/>
              <a:defRPr/>
            </a:pP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Loan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General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year term at 1% per annum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100% guaranteed by the SBA with no collateral from borrower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Loan Amounts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2000" b="0" dirty="0">
                <a:solidFill>
                  <a:srgbClr val="528DC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2.5 times average monthly payroll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2000" b="0" dirty="0">
                <a:solidFill>
                  <a:srgbClr val="528DC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3.5 times average monthly payroll for entities in the Accommodation and Food Service industry (NAICS code 72)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2000" b="0" dirty="0">
                <a:solidFill>
                  <a:srgbClr val="528DC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$2 Million maximum loan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2000" b="0" dirty="0">
                <a:solidFill>
                  <a:srgbClr val="528DC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$4 Million maximum aggregate loan for any single corporate group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Eligible Expenses Qualifying for Forgiveness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Same as Consolidated First Draw Program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0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 and Wage Maintenance</a:t>
            </a:r>
            <a:endParaRPr lang="en-US" sz="2000" b="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defRPr/>
            </a:pP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Must meet same employee/wage criteria as 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Draw Loan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marL="342900" indent="-342900" algn="just">
              <a:spcBef>
                <a:spcPts val="0"/>
              </a:spcBef>
              <a:defRPr/>
            </a:pPr>
            <a:endParaRPr lang="en-US" sz="2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2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689D0E-FE0A-4EAF-8929-A431203A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956" y="883264"/>
            <a:ext cx="3967018" cy="4760422"/>
          </a:xfrm>
          <a:prstGeom prst="rect">
            <a:avLst/>
          </a:prstGeom>
        </p:spPr>
      </p:pic>
      <p:sp>
        <p:nvSpPr>
          <p:cNvPr id="5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Second Draw Application</a:t>
            </a: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A924EA-A7E6-4DFF-9272-0D75B52A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42;g898e158f9a_0_18">
            <a:extLst>
              <a:ext uri="{FF2B5EF4-FFF2-40B4-BE49-F238E27FC236}">
                <a16:creationId xmlns:a16="http://schemas.microsoft.com/office/drawing/2014/main" id="{20EC5F24-5A88-4981-B020-951CF0B2BD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262582" cy="4448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 dirty="0"/>
              <a:t>SBA Form 2483-SD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0" dirty="0"/>
              <a:t>Rev. PPP Loan Application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0" dirty="0"/>
              <a:t>3.5x factor for NAICS 72 orgs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0" dirty="0"/>
              <a:t>Must list first PPP Loan No.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0" dirty="0"/>
              <a:t>Reduction in Gross Receipts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0" dirty="0"/>
              <a:t>15 Certifications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78537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Forgiveness Applications</a:t>
            </a: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A924EA-A7E6-4DFF-9272-0D75B52A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4440-FFBA-4135-8DD2-149859DF3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599" cy="4983163"/>
          </a:xfrm>
        </p:spPr>
        <p:txBody>
          <a:bodyPr>
            <a:normAutofit fontScale="92500" lnSpcReduction="20000"/>
          </a:bodyPr>
          <a:lstStyle/>
          <a:p>
            <a:pPr marL="50800" indent="0" algn="just">
              <a:buNone/>
            </a:pPr>
            <a:r>
              <a:rPr lang="en-US" dirty="0"/>
              <a:t>Form 3508</a:t>
            </a:r>
            <a:r>
              <a:rPr lang="en-US" b="0" dirty="0"/>
              <a:t> – </a:t>
            </a:r>
            <a:r>
              <a:rPr lang="en-US" b="0" u="sng" dirty="0"/>
              <a:t>Long Form Application</a:t>
            </a:r>
            <a:endParaRPr lang="en-US" u="sng" dirty="0"/>
          </a:p>
          <a:p>
            <a:pPr marL="50800" indent="0" algn="just">
              <a:buNone/>
            </a:pPr>
            <a:r>
              <a:rPr lang="en-US" b="0" dirty="0"/>
              <a:t>Full form requiring Borrowers to break down expenses, employee retention, and hour retention.  </a:t>
            </a:r>
          </a:p>
          <a:p>
            <a:pPr marL="50800" indent="0" algn="just">
              <a:buNone/>
            </a:pPr>
            <a:endParaRPr lang="en-US" dirty="0"/>
          </a:p>
          <a:p>
            <a:pPr marL="50800" indent="0" algn="just">
              <a:buNone/>
            </a:pPr>
            <a:r>
              <a:rPr lang="en-US" dirty="0"/>
              <a:t>Form 3508-EZ</a:t>
            </a:r>
            <a:r>
              <a:rPr lang="en-US" b="0" dirty="0"/>
              <a:t> – </a:t>
            </a:r>
            <a:r>
              <a:rPr lang="en-US" b="0" u="sng" dirty="0"/>
              <a:t>“Easy” Application</a:t>
            </a:r>
          </a:p>
          <a:p>
            <a:pPr marL="50800" indent="0" algn="just">
              <a:buNone/>
            </a:pPr>
            <a:r>
              <a:rPr lang="en-US" b="0" dirty="0"/>
              <a:t>Simplified form for Borrowers that can make certain certifications relative to eligible expenses, maintenance of employees/wages, and operations.  </a:t>
            </a:r>
          </a:p>
          <a:p>
            <a:pPr marL="50800" indent="0" algn="just">
              <a:buNone/>
            </a:pPr>
            <a:endParaRPr lang="en-US" dirty="0"/>
          </a:p>
          <a:p>
            <a:pPr marL="50800" indent="0" algn="just">
              <a:buNone/>
            </a:pPr>
            <a:r>
              <a:rPr lang="en-US" dirty="0"/>
              <a:t>Form 3508-S</a:t>
            </a:r>
            <a:r>
              <a:rPr lang="en-US" b="0" dirty="0"/>
              <a:t> – </a:t>
            </a:r>
            <a:r>
              <a:rPr lang="en-US" b="0" u="sng" dirty="0"/>
              <a:t>Short Form Application</a:t>
            </a:r>
          </a:p>
          <a:p>
            <a:pPr marL="50800" indent="0" algn="just">
              <a:buNone/>
            </a:pPr>
            <a:r>
              <a:rPr lang="en-US" b="0" dirty="0"/>
              <a:t>Form for Borrowers with loans under $150K that can certify compliance with all rules and guidance.  </a:t>
            </a:r>
            <a:endParaRPr lang="en-US" dirty="0"/>
          </a:p>
          <a:p>
            <a:pPr marL="50800" indent="0" algn="just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1128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48574" y="67822"/>
            <a:ext cx="8229600" cy="177745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Practical Considerations Before Applying</a:t>
            </a:r>
            <a:endParaRPr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946E40-6B74-4EDB-8805-299185A1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D0BF1-A82F-4250-8EFC-BA9AB38E9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58109"/>
            <a:ext cx="8220974" cy="3666836"/>
          </a:xfrm>
        </p:spPr>
        <p:txBody>
          <a:bodyPr/>
          <a:lstStyle/>
          <a:p>
            <a:r>
              <a:rPr lang="en-US" dirty="0"/>
              <a:t>Am I eligible? Are my expenses eligible?</a:t>
            </a:r>
          </a:p>
          <a:p>
            <a:r>
              <a:rPr lang="en-US" dirty="0"/>
              <a:t>Is this the right loan for my business?</a:t>
            </a:r>
          </a:p>
          <a:p>
            <a:r>
              <a:rPr lang="en-US" dirty="0"/>
              <a:t>Do I plan on seeking forgiveness?</a:t>
            </a:r>
          </a:p>
          <a:p>
            <a:r>
              <a:rPr lang="en-US" dirty="0"/>
              <a:t>What do the next 6-12 months look like?</a:t>
            </a:r>
          </a:p>
          <a:p>
            <a:r>
              <a:rPr lang="en-US" dirty="0"/>
              <a:t>What bank should I apply through?</a:t>
            </a:r>
          </a:p>
          <a:p>
            <a:r>
              <a:rPr lang="en-US" dirty="0"/>
              <a:t>Do I have all the appropriate paperwork?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3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48574" y="67822"/>
            <a:ext cx="8229600" cy="177745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Practical Considerations When Applying</a:t>
            </a:r>
            <a:endParaRPr dirty="0"/>
          </a:p>
        </p:txBody>
      </p:sp>
      <p:sp>
        <p:nvSpPr>
          <p:cNvPr id="6" name="Google Shape;42;g898e158f9a_0_18"/>
          <p:cNvSpPr txBox="1">
            <a:spLocks noGrp="1"/>
          </p:cNvSpPr>
          <p:nvPr>
            <p:ph type="body" idx="1"/>
          </p:nvPr>
        </p:nvSpPr>
        <p:spPr>
          <a:xfrm>
            <a:off x="457200" y="1845274"/>
            <a:ext cx="4038600" cy="37462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Documents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Bank Account Number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Authorized Signers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EIN / TIN / ITIN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Business Documents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Payroll Tax Reports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Eligible Expense Docs</a:t>
            </a:r>
          </a:p>
        </p:txBody>
      </p:sp>
      <p:sp>
        <p:nvSpPr>
          <p:cNvPr id="7" name="Google Shape;43;g898e158f9a_0_18"/>
          <p:cNvSpPr txBox="1">
            <a:spLocks noGrp="1"/>
          </p:cNvSpPr>
          <p:nvPr>
            <p:ph type="body" idx="2"/>
          </p:nvPr>
        </p:nvSpPr>
        <p:spPr>
          <a:xfrm>
            <a:off x="4648200" y="1853900"/>
            <a:ext cx="4038600" cy="37462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u="sng" dirty="0"/>
              <a:t>Advisors to Contact:</a:t>
            </a:r>
            <a:endParaRPr lang="en-US" b="0" dirty="0"/>
          </a:p>
          <a:p>
            <a:pPr indent="-457200"/>
            <a:r>
              <a:rPr lang="en-US" sz="2400" dirty="0"/>
              <a:t>Accountant</a:t>
            </a:r>
          </a:p>
          <a:p>
            <a:pPr indent="-457200"/>
            <a:r>
              <a:rPr lang="en-US" sz="2400" dirty="0"/>
              <a:t>Banker</a:t>
            </a:r>
          </a:p>
          <a:p>
            <a:pPr indent="-457200"/>
            <a:r>
              <a:rPr lang="en-US" sz="2400" dirty="0"/>
              <a:t>Attorney</a:t>
            </a:r>
          </a:p>
          <a:p>
            <a:pPr indent="-457200"/>
            <a:r>
              <a:rPr lang="en-US" sz="2400" dirty="0"/>
              <a:t>Insurance Agent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946E40-6B74-4EDB-8805-299185A1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76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1565-FAD8-496C-BF9B-93D4A723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FE717-4993-4F69-822D-FE328629C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02328"/>
            <a:ext cx="8229599" cy="4823836"/>
          </a:xfrm>
        </p:spPr>
        <p:txBody>
          <a:bodyPr/>
          <a:lstStyle/>
          <a:p>
            <a:pPr marL="50800" indent="0" algn="ctr">
              <a:buNone/>
            </a:pPr>
            <a:r>
              <a:rPr lang="en-US" dirty="0">
                <a:hlinkClick r:id="rId2"/>
              </a:rPr>
              <a:t>Treasury Dept. PPP &amp; EIDL</a:t>
            </a:r>
            <a:endParaRPr lang="en-US" dirty="0"/>
          </a:p>
          <a:p>
            <a:pPr algn="just"/>
            <a:r>
              <a:rPr lang="en-US" sz="2500" b="0" dirty="0"/>
              <a:t>IFR – </a:t>
            </a:r>
            <a:r>
              <a:rPr lang="en-US" sz="2500" b="0" dirty="0">
                <a:hlinkClick r:id="rId3"/>
              </a:rPr>
              <a:t>PPP as amended by Economic Aid Act</a:t>
            </a:r>
            <a:endParaRPr lang="en-US" sz="2500" b="0" dirty="0"/>
          </a:p>
          <a:p>
            <a:pPr algn="just"/>
            <a:r>
              <a:rPr lang="en-US" sz="2500" b="0" dirty="0"/>
              <a:t>IFR – </a:t>
            </a:r>
            <a:r>
              <a:rPr lang="en-US" sz="2500" b="0" dirty="0">
                <a:hlinkClick r:id="rId4"/>
              </a:rPr>
              <a:t>PPP Second Draw Loan Program</a:t>
            </a:r>
            <a:endParaRPr lang="en-US" sz="2500" b="0" dirty="0"/>
          </a:p>
          <a:p>
            <a:pPr algn="just"/>
            <a:r>
              <a:rPr lang="en-US" sz="2500" b="0" dirty="0"/>
              <a:t>App – </a:t>
            </a:r>
            <a:r>
              <a:rPr lang="en-US" sz="2500" b="0" dirty="0">
                <a:hlinkClick r:id="rId5"/>
              </a:rPr>
              <a:t>Rev. PPP Loan Application</a:t>
            </a:r>
            <a:endParaRPr lang="en-US" sz="2500" b="0" dirty="0"/>
          </a:p>
          <a:p>
            <a:pPr algn="just"/>
            <a:r>
              <a:rPr lang="en-US" sz="2500" b="0" dirty="0"/>
              <a:t>App – </a:t>
            </a:r>
            <a:r>
              <a:rPr lang="en-US" sz="2500" b="0" dirty="0">
                <a:hlinkClick r:id="rId6"/>
              </a:rPr>
              <a:t>Second Draw Loan Application</a:t>
            </a:r>
            <a:endParaRPr lang="en-US" sz="2500" b="0" dirty="0"/>
          </a:p>
          <a:p>
            <a:pPr algn="just"/>
            <a:r>
              <a:rPr lang="en-US" sz="2500" b="0" dirty="0"/>
              <a:t>App – </a:t>
            </a:r>
            <a:r>
              <a:rPr lang="en-US" sz="2500" b="0" dirty="0">
                <a:hlinkClick r:id="rId7"/>
              </a:rPr>
              <a:t>Forgiveness Application (Form 3508)</a:t>
            </a:r>
            <a:endParaRPr lang="en-US" sz="2500" b="0" dirty="0"/>
          </a:p>
          <a:p>
            <a:pPr algn="just"/>
            <a:r>
              <a:rPr lang="en-US" sz="2500" b="0" dirty="0"/>
              <a:t>App – </a:t>
            </a:r>
            <a:r>
              <a:rPr lang="en-US" sz="2500" b="0" dirty="0">
                <a:hlinkClick r:id="rId8"/>
              </a:rPr>
              <a:t>Forgiveness Application (Form 3508EZ)</a:t>
            </a:r>
            <a:endParaRPr lang="en-US" sz="2500" b="0" dirty="0"/>
          </a:p>
          <a:p>
            <a:pPr algn="just"/>
            <a:r>
              <a:rPr lang="en-US" sz="2500" b="0" dirty="0"/>
              <a:t>App – </a:t>
            </a:r>
            <a:r>
              <a:rPr lang="en-US" sz="2500" b="0" dirty="0">
                <a:hlinkClick r:id="rId9"/>
              </a:rPr>
              <a:t>Forgiveness Application (Form 3508S)</a:t>
            </a:r>
            <a:endParaRPr lang="en-US" sz="2500" b="0" dirty="0"/>
          </a:p>
          <a:p>
            <a:pPr algn="just"/>
            <a:r>
              <a:rPr lang="en-US" sz="2500" b="0" dirty="0"/>
              <a:t>SOP – </a:t>
            </a:r>
            <a:r>
              <a:rPr lang="en-US" sz="2500" b="0" dirty="0">
                <a:hlinkClick r:id="rId10"/>
              </a:rPr>
              <a:t>SBA SOP 50 10 6 (Effective 10-1-2020)</a:t>
            </a:r>
            <a:endParaRPr lang="en-US" sz="2500" b="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F55E62-377A-47B3-8732-6BCAC8BD1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23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 J. Barone, Jr., Esq.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622334" y="1600201"/>
            <a:ext cx="4521666" cy="3282542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sz="2200" dirty="0"/>
              <a:t>Associate Attorney</a:t>
            </a:r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r>
              <a:rPr lang="en-US" sz="2200" dirty="0"/>
              <a:t>Ruberto, Israel &amp; Weiner, P.C.</a:t>
            </a:r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r>
              <a:rPr lang="en-US" sz="2200" dirty="0"/>
              <a:t>Office: 617-742-4200</a:t>
            </a:r>
          </a:p>
          <a:p>
            <a:pPr marL="50800" indent="0">
              <a:buNone/>
            </a:pPr>
            <a:r>
              <a:rPr lang="en-US" sz="2200" dirty="0"/>
              <a:t>Direct: 617-570-3511</a:t>
            </a:r>
          </a:p>
          <a:p>
            <a:pPr marL="50800" indent="0">
              <a:buNone/>
            </a:pPr>
            <a:r>
              <a:rPr lang="en-US" sz="2200" dirty="0">
                <a:hlinkClick r:id="rId2"/>
              </a:rPr>
              <a:t>mjb@riw.com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64" y="1606142"/>
            <a:ext cx="3276600" cy="3276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FE84901-2748-407F-9362-6740A9B1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4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DAE7-4D30-4C67-AFF9-96D45C39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Questions and Answers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14E9BD-0718-4285-A965-80A4682E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67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Bethany A. Grazio, Esq.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622334" y="1600201"/>
            <a:ext cx="4521666" cy="3282542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sz="2200" dirty="0"/>
              <a:t>Shareholder</a:t>
            </a:r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r>
              <a:rPr lang="en-US" sz="2200" dirty="0"/>
              <a:t>Ruberto, Israel &amp; Weiner, P.C.</a:t>
            </a:r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r>
              <a:rPr lang="en-US" sz="2200" dirty="0"/>
              <a:t>Office: 617-742-4200</a:t>
            </a:r>
          </a:p>
          <a:p>
            <a:pPr marL="50800" indent="0">
              <a:buNone/>
            </a:pPr>
            <a:r>
              <a:rPr lang="en-US" sz="2200" dirty="0"/>
              <a:t>Direct: 617-570-3572</a:t>
            </a:r>
          </a:p>
          <a:p>
            <a:pPr marL="50800" indent="0">
              <a:buNone/>
            </a:pPr>
            <a:r>
              <a:rPr lang="en-US" sz="2200" dirty="0">
                <a:hlinkClick r:id="rId2"/>
              </a:rPr>
              <a:t>bag@riw.com</a:t>
            </a:r>
            <a:endParaRPr lang="en-US" sz="2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FE84901-2748-407F-9362-6740A9B1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8BA523-7744-4BD3-A87F-BC51D6F0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6" y="1607253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8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D. Bispham, MBA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0" y="1600201"/>
            <a:ext cx="4572000" cy="3282542"/>
          </a:xfrm>
        </p:spPr>
        <p:txBody>
          <a:bodyPr>
            <a:normAutofit fontScale="92500"/>
          </a:bodyPr>
          <a:lstStyle/>
          <a:p>
            <a:pPr marL="50800" indent="0">
              <a:buNone/>
            </a:pPr>
            <a:r>
              <a:rPr lang="en-US" sz="2200" dirty="0"/>
              <a:t>Vice President, Corporate Banking Loan Officer</a:t>
            </a:r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r>
              <a:rPr lang="en-US" sz="2200" dirty="0"/>
              <a:t>Cambridge Savings Bank</a:t>
            </a:r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r>
              <a:rPr lang="en-US" sz="2200" dirty="0"/>
              <a:t>Office: 617-441-4293</a:t>
            </a:r>
          </a:p>
          <a:p>
            <a:pPr marL="50800" indent="0">
              <a:buNone/>
            </a:pPr>
            <a:r>
              <a:rPr lang="en-US" sz="2200"/>
              <a:t>Direct: 857-998-3141</a:t>
            </a:r>
            <a:endParaRPr lang="en-US" sz="2200" dirty="0"/>
          </a:p>
          <a:p>
            <a:pPr marL="50800" indent="0">
              <a:buNone/>
            </a:pPr>
            <a:r>
              <a:rPr lang="en-US" sz="2100" dirty="0">
                <a:hlinkClick r:id="rId2"/>
              </a:rPr>
              <a:t>abispham@cambridgesavings.com</a:t>
            </a:r>
            <a:r>
              <a:rPr lang="en-US" sz="2100" dirty="0"/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FE84901-2748-407F-9362-6740A9B1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72823-9FC4-4C66-B9F0-37216D048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46"/>
          <a:stretch/>
        </p:blipFill>
        <p:spPr>
          <a:xfrm>
            <a:off x="932308" y="1585034"/>
            <a:ext cx="3273552" cy="32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7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898e158f9a_0_24"/>
          <p:cNvSpPr txBox="1">
            <a:spLocks noGrp="1"/>
          </p:cNvSpPr>
          <p:nvPr>
            <p:ph type="title"/>
          </p:nvPr>
        </p:nvSpPr>
        <p:spPr>
          <a:xfrm>
            <a:off x="457200" y="71052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Economic Aid to</a:t>
            </a:r>
            <a:br>
              <a:rPr lang="en-US" sz="4000" dirty="0"/>
            </a:br>
            <a:r>
              <a:rPr lang="en-US" sz="4000" dirty="0"/>
              <a:t>Hard-Hit Small Businesses, Nonprofits, and Venues Act</a:t>
            </a:r>
          </a:p>
        </p:txBody>
      </p:sp>
      <p:sp>
        <p:nvSpPr>
          <p:cNvPr id="36" name="Google Shape;36;g898e158f9a_0_24"/>
          <p:cNvSpPr txBox="1">
            <a:spLocks noGrp="1"/>
          </p:cNvSpPr>
          <p:nvPr>
            <p:ph type="body" idx="1"/>
          </p:nvPr>
        </p:nvSpPr>
        <p:spPr>
          <a:xfrm>
            <a:off x="457200" y="2275401"/>
            <a:ext cx="8229600" cy="315333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rtl="0">
              <a:spcBef>
                <a:spcPts val="36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0" dirty="0"/>
              <a:t>Extended Loan Maturity</a:t>
            </a:r>
          </a:p>
          <a:p>
            <a:pPr lvl="0" indent="-457200" rtl="0">
              <a:spcBef>
                <a:spcPts val="36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0" dirty="0"/>
              <a:t>Extended Loan Deferral</a:t>
            </a:r>
          </a:p>
          <a:p>
            <a:pPr lvl="0" indent="-457200" rtl="0">
              <a:spcBef>
                <a:spcPts val="36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0" dirty="0"/>
              <a:t>Expanded Loan Forgiveness</a:t>
            </a:r>
          </a:p>
          <a:p>
            <a:pPr lvl="0" indent="-4572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0" dirty="0"/>
              <a:t>EIDL advances no longer deducted from Loan Forgiveness</a:t>
            </a:r>
          </a:p>
          <a:p>
            <a:pPr lvl="0" indent="-4572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0" dirty="0"/>
              <a:t>Established Shuttered Venue Operator Grant Program</a:t>
            </a:r>
          </a:p>
          <a:p>
            <a:pPr lvl="0" indent="-4572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0" dirty="0"/>
              <a:t>Permitted Borrowers Receiving Loan Forgiveness to Delay Payment of Employment &amp; Payroll Taxes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02881F-A1FA-461D-8B4D-E96417D3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57200" y="4216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Biden-Harris Proposals</a:t>
            </a:r>
            <a:endParaRPr dirty="0"/>
          </a:p>
        </p:txBody>
      </p:sp>
      <p:sp>
        <p:nvSpPr>
          <p:cNvPr id="42" name="Google Shape;42;g898e158f9a_0_18"/>
          <p:cNvSpPr txBox="1">
            <a:spLocks noGrp="1"/>
          </p:cNvSpPr>
          <p:nvPr>
            <p:ph type="body" idx="1"/>
          </p:nvPr>
        </p:nvSpPr>
        <p:spPr>
          <a:xfrm>
            <a:off x="457200" y="1074198"/>
            <a:ext cx="8229600" cy="459863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dirty="0"/>
              <a:t>Expanded Equitable Relief*</a:t>
            </a:r>
          </a:p>
          <a:p>
            <a:pPr indent="-457200"/>
            <a:r>
              <a:rPr lang="en-US" sz="2400" b="0" dirty="0"/>
              <a:t>Applicants between Feb. 24, 2021 and Mar. 9, 2021 limited to businesses with 20 or less employees</a:t>
            </a:r>
          </a:p>
          <a:p>
            <a:pPr indent="-457200"/>
            <a:r>
              <a:rPr lang="en-US" sz="2400" b="0" dirty="0"/>
              <a:t>Elimination of one-year look back for non-fraud felony restrictions (unless applicant/owner incarcerated at time of application)</a:t>
            </a:r>
          </a:p>
          <a:p>
            <a:pPr indent="-457200"/>
            <a:r>
              <a:rPr lang="en-US" sz="2400" b="0" dirty="0"/>
              <a:t>Elimination of student loan delinquency restriction</a:t>
            </a:r>
          </a:p>
          <a:p>
            <a:pPr indent="-457200"/>
            <a:r>
              <a:rPr lang="en-US" sz="2400" b="0" dirty="0"/>
              <a:t>Permits Individual Tax Identification Number (ITIN) holders to apply and receive PPP loans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*Announced February 22, 2021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4040D8-7A61-4CBB-B0CA-F0D6B49C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57200" y="4216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Major Modifications</a:t>
            </a:r>
            <a:endParaRPr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4040D8-7A61-4CBB-B0CA-F0D6B49C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B636D-0AC3-41FE-944C-33234776D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46205"/>
            <a:ext cx="8229600" cy="4646141"/>
          </a:xfrm>
        </p:spPr>
        <p:txBody>
          <a:bodyPr>
            <a:noAutofit/>
          </a:bodyPr>
          <a:lstStyle/>
          <a:p>
            <a:pPr marL="50800" indent="0" algn="ctr">
              <a:buNone/>
            </a:pPr>
            <a:r>
              <a:rPr lang="en-US" u="sng" dirty="0"/>
              <a:t>PPP Revisions</a:t>
            </a:r>
          </a:p>
          <a:p>
            <a:pPr marL="50800" indent="0" algn="ctr">
              <a:buNone/>
            </a:pPr>
            <a:r>
              <a:rPr lang="en-US" sz="1800" dirty="0"/>
              <a:t>New Loan Forgiveness Covered Period</a:t>
            </a:r>
          </a:p>
          <a:p>
            <a:pPr marL="50800" indent="0" algn="ctr">
              <a:buNone/>
            </a:pPr>
            <a:r>
              <a:rPr lang="en-US" sz="1800" b="0" dirty="0"/>
              <a:t>The period beginning on the date of disbursement and ending any time between 8 and 24 weeks after funding (Borrower’s discretion)</a:t>
            </a:r>
          </a:p>
          <a:p>
            <a:pPr marL="50800" indent="0" algn="ctr">
              <a:buNone/>
            </a:pPr>
            <a:r>
              <a:rPr lang="en-US" sz="1800" dirty="0"/>
              <a:t>Expanded Entity Eligibility</a:t>
            </a:r>
          </a:p>
          <a:p>
            <a:pPr marL="50800" indent="0" algn="ctr">
              <a:buNone/>
            </a:pPr>
            <a:r>
              <a:rPr lang="en-US" sz="1800" b="0" dirty="0"/>
              <a:t>Borrowers that were previously prohibited by SBA rules are now permitted to apply for forgivable loans</a:t>
            </a:r>
          </a:p>
          <a:p>
            <a:pPr marL="50800" indent="0" algn="ctr">
              <a:buNone/>
            </a:pPr>
            <a:r>
              <a:rPr lang="en-US" sz="1800" dirty="0"/>
              <a:t>Expanded Eligible Expenses</a:t>
            </a:r>
            <a:endParaRPr lang="en-US" sz="1800" b="0" dirty="0"/>
          </a:p>
          <a:p>
            <a:pPr marL="50800" indent="0" algn="ctr">
              <a:buNone/>
            </a:pPr>
            <a:r>
              <a:rPr lang="en-US" sz="1800" b="0" dirty="0"/>
              <a:t>Addition of COVID related expenses that qualify for loan forgiveness</a:t>
            </a:r>
          </a:p>
          <a:p>
            <a:pPr marL="50800" indent="0" algn="ctr">
              <a:buNone/>
            </a:pPr>
            <a:r>
              <a:rPr lang="en-US" sz="1800" dirty="0"/>
              <a:t>Maximum Loan Amount / One-Time Additional Disbursements</a:t>
            </a:r>
          </a:p>
          <a:p>
            <a:pPr marL="50800" indent="0" algn="ctr">
              <a:buNone/>
            </a:pPr>
            <a:r>
              <a:rPr lang="en-US" sz="1800" b="0" dirty="0"/>
              <a:t>Revised calculation / recalculation of loan amounts for certain borrowers</a:t>
            </a:r>
          </a:p>
          <a:p>
            <a:pPr marL="50800" indent="0" algn="ctr">
              <a:buNone/>
            </a:pPr>
            <a:r>
              <a:rPr lang="en-US" sz="1800" dirty="0"/>
              <a:t>Second Draw Loans</a:t>
            </a:r>
            <a:endParaRPr lang="en-US" sz="1800" u="sng" dirty="0"/>
          </a:p>
          <a:p>
            <a:pPr marL="50800" indent="0" algn="ctr">
              <a:buNone/>
            </a:pPr>
            <a:r>
              <a:rPr lang="en-US" sz="1800" b="0" dirty="0"/>
              <a:t>New round of loans available to existing PPP borrowers</a:t>
            </a:r>
          </a:p>
        </p:txBody>
      </p:sp>
    </p:spTree>
    <p:extLst>
      <p:ext uri="{BB962C8B-B14F-4D97-AF65-F5344CB8AC3E}">
        <p14:creationId xmlns:p14="http://schemas.microsoft.com/office/powerpoint/2010/main" val="12402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48574" y="67822"/>
            <a:ext cx="8229600" cy="128068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Consolidated First Draw Loan Program</a:t>
            </a:r>
            <a:endParaRPr dirty="0"/>
          </a:p>
        </p:txBody>
      </p:sp>
      <p:sp>
        <p:nvSpPr>
          <p:cNvPr id="6" name="Google Shape;42;g898e158f9a_0_18"/>
          <p:cNvSpPr txBox="1">
            <a:spLocks noGrp="1"/>
          </p:cNvSpPr>
          <p:nvPr>
            <p:ph type="body" idx="1"/>
          </p:nvPr>
        </p:nvSpPr>
        <p:spPr>
          <a:xfrm>
            <a:off x="457200" y="1348509"/>
            <a:ext cx="4038600" cy="42429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u="sng" dirty="0"/>
              <a:t>Expanded Eligibility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8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Non-Profit Businesses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8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Veteran Organizations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Tribal Businesses</a:t>
            </a:r>
            <a:endParaRPr lang="en-US" sz="1800" b="0" dirty="0">
              <a:effectLst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 algn="just">
              <a:spcBef>
                <a:spcPts val="0"/>
              </a:spcBef>
            </a:pPr>
            <a:r>
              <a:rPr lang="en-US" sz="18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Housing Cooperatives*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501(c)(6) entities*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News Organizations (NAICS)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8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Non-Profit Broadcasting Entity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Destination Marketing Orgs*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Orgs. engaged in legal gambling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8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Orgs. principally engaged in teaching/instructing/counseling</a:t>
            </a: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/</a:t>
            </a:r>
            <a:r>
              <a:rPr lang="en-US" sz="1800" b="0" dirty="0"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indoctrinating religion/belief</a:t>
            </a:r>
            <a:endParaRPr lang="en-US" sz="1500" b="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500" b="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5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*Limited to 300 employees.  </a:t>
            </a:r>
            <a:endParaRPr lang="en-US" sz="1500" b="0" dirty="0">
              <a:effectLst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7" name="Google Shape;43;g898e158f9a_0_18"/>
          <p:cNvSpPr txBox="1">
            <a:spLocks noGrp="1"/>
          </p:cNvSpPr>
          <p:nvPr>
            <p:ph type="body" idx="2"/>
          </p:nvPr>
        </p:nvSpPr>
        <p:spPr>
          <a:xfrm>
            <a:off x="4648199" y="1357135"/>
            <a:ext cx="4255655" cy="42429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u="sng" dirty="0"/>
              <a:t>Expanded Ineligibility</a:t>
            </a:r>
            <a:endParaRPr lang="en-US" b="0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Entities Engaged in Illegal Activity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Household Employers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Hedge Funds/Private Equity Firms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Shuttered Venue Operators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Permanently Closed Businesses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Political and Lobbying Entities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Entities tied to China / Hong Kong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Entities not existing as of 2/15/20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Entities with delinquent or defaulted federal agency loans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1800" b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Entities controlled by POTUS, VP, cabinet secretary, or any member of congress (or spouses)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946E40-6B74-4EDB-8805-299185A1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1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g898e158f9a_0_18"/>
          <p:cNvSpPr txBox="1">
            <a:spLocks noGrp="1"/>
          </p:cNvSpPr>
          <p:nvPr>
            <p:ph type="title"/>
          </p:nvPr>
        </p:nvSpPr>
        <p:spPr>
          <a:xfrm>
            <a:off x="448574" y="67822"/>
            <a:ext cx="8229600" cy="11900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 Draw Program Cont.</a:t>
            </a:r>
            <a:endParaRPr dirty="0"/>
          </a:p>
        </p:txBody>
      </p:sp>
      <p:sp>
        <p:nvSpPr>
          <p:cNvPr id="6" name="Google Shape;42;g898e158f9a_0_18"/>
          <p:cNvSpPr txBox="1">
            <a:spLocks noGrp="1"/>
          </p:cNvSpPr>
          <p:nvPr>
            <p:ph type="body" idx="1"/>
          </p:nvPr>
        </p:nvSpPr>
        <p:spPr>
          <a:xfrm>
            <a:off x="457200" y="1088755"/>
            <a:ext cx="8238226" cy="45823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None/>
              <a:tabLst/>
              <a:defRPr/>
            </a:pP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Expanded Forgivable Expenses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Operation Expenditures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Font typeface="Open Sans"/>
              <a:buChar char="•"/>
              <a:tabLst/>
              <a:defRPr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0" dirty="0">
                <a:solidFill>
                  <a:srgbClr val="528DC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oftware and HR/accounting needs to permit continued operations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Property Damage Costs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Related to public disturbances occurring during 2020 that are not otherwise covered by insurance or other compensation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Costs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Funds spent on goods essential to operations and/or goods purchased as part of a contract, order, or purchase order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C7"/>
              </a:buClr>
              <a:buSzPts val="2800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Worker Protection Expenditures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28DC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Capital expenditures (e.g., 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/ maintenance / renovation of assets)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28DC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expenditures (e.g., personal protective equipment)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946E40-6B74-4EDB-8805-299185A1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" y="6214732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0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1246</Words>
  <Application>Microsoft Office PowerPoint</Application>
  <PresentationFormat>On-screen Show (4:3)</PresentationFormat>
  <Paragraphs>200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Open Sans</vt:lpstr>
      <vt:lpstr>Office Theme</vt:lpstr>
      <vt:lpstr>New COVID-19 Relief Bill &amp; Round Two of PPP Loans</vt:lpstr>
      <vt:lpstr>Michael J. Barone, Jr., Esq.</vt:lpstr>
      <vt:lpstr>Bethany A. Grazio, Esq.</vt:lpstr>
      <vt:lpstr>Adam D. Bispham, MBA</vt:lpstr>
      <vt:lpstr>Economic Aid to Hard-Hit Small Businesses, Nonprofits, and Venues Act</vt:lpstr>
      <vt:lpstr>Biden-Harris Proposals</vt:lpstr>
      <vt:lpstr>Major Modifications</vt:lpstr>
      <vt:lpstr>Consolidated First Draw Loan Program</vt:lpstr>
      <vt:lpstr>First Draw Program Cont.</vt:lpstr>
      <vt:lpstr>First Draw Program Cont.</vt:lpstr>
      <vt:lpstr>First Draw Application</vt:lpstr>
      <vt:lpstr>First Draw Application Cont.</vt:lpstr>
      <vt:lpstr>Second Draw Loan Program</vt:lpstr>
      <vt:lpstr>Second Draw Program Cont.</vt:lpstr>
      <vt:lpstr>Second Draw Application</vt:lpstr>
      <vt:lpstr>Forgiveness Applications</vt:lpstr>
      <vt:lpstr>Practical Considerations Before Applying</vt:lpstr>
      <vt:lpstr>Practical Considerations When Applying</vt:lpstr>
      <vt:lpstr>Reference Materials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Sobieck</dc:creator>
  <cp:lastModifiedBy>RIW</cp:lastModifiedBy>
  <cp:revision>229</cp:revision>
  <dcterms:created xsi:type="dcterms:W3CDTF">2020-03-18T18:01:39Z</dcterms:created>
  <dcterms:modified xsi:type="dcterms:W3CDTF">2021-03-01T18:46:24Z</dcterms:modified>
</cp:coreProperties>
</file>